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6" r:id="rId5"/>
  </p:sldMasterIdLst>
  <p:sldIdLst>
    <p:sldId id="256" r:id="rId6"/>
    <p:sldId id="689" r:id="rId7"/>
    <p:sldId id="690" r:id="rId8"/>
    <p:sldId id="691" r:id="rId9"/>
    <p:sldId id="688" r:id="rId10"/>
    <p:sldId id="644" r:id="rId11"/>
    <p:sldId id="263" r:id="rId12"/>
  </p:sldIdLst>
  <p:sldSz cx="12192000" cy="6858000"/>
  <p:notesSz cx="6858000" cy="9144000"/>
  <p:custDataLst>
    <p:tags r:id="rId13"/>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F78C28AC-1A69-43C6-85EF-2604E47A86B9}">
          <p14:sldIdLst>
            <p14:sldId id="256"/>
            <p14:sldId id="689"/>
            <p14:sldId id="690"/>
            <p14:sldId id="691"/>
            <p14:sldId id="688"/>
            <p14:sldId id="644"/>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802" autoAdjust="0"/>
    <p:restoredTop sz="94660"/>
  </p:normalViewPr>
  <p:slideViewPr>
    <p:cSldViewPr snapToGrid="0">
      <p:cViewPr varScale="1">
        <p:scale>
          <a:sx n="42" d="100"/>
          <a:sy n="42" d="100"/>
        </p:scale>
        <p:origin x="66" y="12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ags" Target="tags/tag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viewProps" Target="viewProp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DAEBD35-41C1-4029-9DC7-80FE81A74A69}" type="doc">
      <dgm:prSet loTypeId="urn:microsoft.com/office/officeart/2005/8/layout/arrow5" loCatId="relationship" qsTypeId="urn:microsoft.com/office/officeart/2005/8/quickstyle/simple5" qsCatId="simple" csTypeId="urn:microsoft.com/office/officeart/2005/8/colors/colorful5" csCatId="colorful" phldr="1"/>
      <dgm:spPr/>
      <dgm:t>
        <a:bodyPr/>
        <a:lstStyle/>
        <a:p>
          <a:endParaRPr lang="en-US"/>
        </a:p>
      </dgm:t>
    </dgm:pt>
    <dgm:pt modelId="{56B743D3-484F-4547-8528-3C7F1506BB24}">
      <dgm:prSet phldrT="[Text]"/>
      <dgm:spPr/>
      <dgm:t>
        <a:bodyPr/>
        <a:lstStyle/>
        <a:p>
          <a:pPr>
            <a:buNone/>
          </a:pPr>
          <a:r>
            <a:rPr lang="en-US" dirty="0"/>
            <a:t>Netflix</a:t>
          </a:r>
        </a:p>
      </dgm:t>
    </dgm:pt>
    <dgm:pt modelId="{159E23A1-772C-482C-AC31-0BE5197DDEFD}" type="parTrans" cxnId="{11E65C53-E320-47C1-B2B7-6E3FBABA814A}">
      <dgm:prSet/>
      <dgm:spPr/>
      <dgm:t>
        <a:bodyPr/>
        <a:lstStyle/>
        <a:p>
          <a:endParaRPr lang="en-US"/>
        </a:p>
      </dgm:t>
    </dgm:pt>
    <dgm:pt modelId="{B067F8D3-2ED9-4A47-BD68-44E2DB62B2B9}" type="sibTrans" cxnId="{11E65C53-E320-47C1-B2B7-6E3FBABA814A}">
      <dgm:prSet/>
      <dgm:spPr/>
      <dgm:t>
        <a:bodyPr/>
        <a:lstStyle/>
        <a:p>
          <a:endParaRPr lang="en-US"/>
        </a:p>
      </dgm:t>
    </dgm:pt>
    <dgm:pt modelId="{636DF413-EF78-4BF2-BA4A-0A7C1CFCC43D}">
      <dgm:prSet phldrT="[Text]"/>
      <dgm:spPr/>
      <dgm:t>
        <a:bodyPr/>
        <a:lstStyle/>
        <a:p>
          <a:r>
            <a:rPr lang="en-US" dirty="0"/>
            <a:t>Target’s Predictive Analytics Misstep</a:t>
          </a:r>
        </a:p>
      </dgm:t>
    </dgm:pt>
    <dgm:pt modelId="{21EB1D2D-1C9D-4210-AF8B-9378DB6777D8}" type="parTrans" cxnId="{0FE7FB84-C466-4BC3-993F-51DC861AFFA6}">
      <dgm:prSet/>
      <dgm:spPr/>
      <dgm:t>
        <a:bodyPr/>
        <a:lstStyle/>
        <a:p>
          <a:endParaRPr lang="en-US"/>
        </a:p>
      </dgm:t>
    </dgm:pt>
    <dgm:pt modelId="{DA39654D-E196-479C-9473-C528057B82FF}" type="sibTrans" cxnId="{0FE7FB84-C466-4BC3-993F-51DC861AFFA6}">
      <dgm:prSet/>
      <dgm:spPr/>
      <dgm:t>
        <a:bodyPr/>
        <a:lstStyle/>
        <a:p>
          <a:endParaRPr lang="en-US"/>
        </a:p>
      </dgm:t>
    </dgm:pt>
    <dgm:pt modelId="{4924D72E-DE9B-4A0D-AB6E-F1EA35260CA0}">
      <dgm:prSet/>
      <dgm:spPr/>
      <dgm:t>
        <a:bodyPr/>
        <a:lstStyle/>
        <a:p>
          <a:r>
            <a:rPr lang="en-US" b="0" i="0" dirty="0"/>
            <a:t>One notable unsuccessful Big Data implementation involved Target's use of predictive analytics. The company developed a system to predict customer pregnancies based on purchasing patterns. However, this led to a privacy debacle when Target inadvertently revealed a teenager's pregnancy to her family through targeted marketing materials. This case highlights the potential pitfalls of Big Data when privacy concerns are not adequately addressed, demonstrating the importance of ethical considerations and clear communication with customers in data-driven decision-making</a:t>
          </a:r>
          <a:endParaRPr lang="en-US" dirty="0"/>
        </a:p>
      </dgm:t>
    </dgm:pt>
    <dgm:pt modelId="{9CB0F024-7779-47D3-8AFF-CD872ACCD676}" type="parTrans" cxnId="{5104F1D0-046D-429D-858A-DA8E8E739CB7}">
      <dgm:prSet/>
      <dgm:spPr/>
      <dgm:t>
        <a:bodyPr/>
        <a:lstStyle/>
        <a:p>
          <a:endParaRPr lang="en-US"/>
        </a:p>
      </dgm:t>
    </dgm:pt>
    <dgm:pt modelId="{1026D4A1-A728-4BAB-9F43-096825E4737D}" type="sibTrans" cxnId="{5104F1D0-046D-429D-858A-DA8E8E739CB7}">
      <dgm:prSet/>
      <dgm:spPr/>
      <dgm:t>
        <a:bodyPr/>
        <a:lstStyle/>
        <a:p>
          <a:endParaRPr lang="en-US"/>
        </a:p>
      </dgm:t>
    </dgm:pt>
    <dgm:pt modelId="{975D8F2B-FBCA-40C2-884B-09F51B595819}">
      <dgm:prSet/>
      <dgm:spPr/>
      <dgm:t>
        <a:bodyPr/>
        <a:lstStyle/>
        <a:p>
          <a:pPr>
            <a:buFont typeface="Arial" panose="020B0604020202020204" pitchFamily="34" charset="0"/>
            <a:buChar char="•"/>
          </a:pPr>
          <a:r>
            <a:rPr lang="en-US" b="0" i="0" dirty="0"/>
            <a:t>Netflix is a prime example of a successful Big Data implementation. The company uses Big Data analytics to understand subscriber behavior and viewing patterns, which allows it to recommend movies and TV shows tailored to individual preferences. This personalized recommendation system is powered by collecting and analyzing vast amounts of data from its 151 million subscribers. As a result, approximately 80% of the viewer's activity on Netflix is driven by these personalized recommendations, significantly enhancing user engagement and satisfaction.</a:t>
          </a:r>
          <a:endParaRPr lang="en-US" dirty="0"/>
        </a:p>
      </dgm:t>
    </dgm:pt>
    <dgm:pt modelId="{C5E3F275-1068-4877-979D-A30CE9B5E276}" type="sibTrans" cxnId="{7B549D2E-6845-482A-A96E-2D630F954950}">
      <dgm:prSet/>
      <dgm:spPr/>
      <dgm:t>
        <a:bodyPr/>
        <a:lstStyle/>
        <a:p>
          <a:endParaRPr lang="en-US"/>
        </a:p>
      </dgm:t>
    </dgm:pt>
    <dgm:pt modelId="{7C5832AA-9713-47C0-A5F7-09822B51B232}" type="parTrans" cxnId="{7B549D2E-6845-482A-A96E-2D630F954950}">
      <dgm:prSet/>
      <dgm:spPr/>
      <dgm:t>
        <a:bodyPr/>
        <a:lstStyle/>
        <a:p>
          <a:endParaRPr lang="en-US"/>
        </a:p>
      </dgm:t>
    </dgm:pt>
    <dgm:pt modelId="{5A353EEB-F25F-4E5A-BED3-7D73AE919362}" type="pres">
      <dgm:prSet presAssocID="{ADAEBD35-41C1-4029-9DC7-80FE81A74A69}" presName="diagram" presStyleCnt="0">
        <dgm:presLayoutVars>
          <dgm:dir/>
          <dgm:resizeHandles val="exact"/>
        </dgm:presLayoutVars>
      </dgm:prSet>
      <dgm:spPr/>
    </dgm:pt>
    <dgm:pt modelId="{B352638A-A68D-478F-A4B0-868BA8F1F585}" type="pres">
      <dgm:prSet presAssocID="{56B743D3-484F-4547-8528-3C7F1506BB24}" presName="arrow" presStyleLbl="node1" presStyleIdx="0" presStyleCnt="2">
        <dgm:presLayoutVars>
          <dgm:bulletEnabled val="1"/>
        </dgm:presLayoutVars>
      </dgm:prSet>
      <dgm:spPr/>
    </dgm:pt>
    <dgm:pt modelId="{86EF5572-4C19-4DD7-89E7-57090AD55BE8}" type="pres">
      <dgm:prSet presAssocID="{636DF413-EF78-4BF2-BA4A-0A7C1CFCC43D}" presName="arrow" presStyleLbl="node1" presStyleIdx="1" presStyleCnt="2">
        <dgm:presLayoutVars>
          <dgm:bulletEnabled val="1"/>
        </dgm:presLayoutVars>
      </dgm:prSet>
      <dgm:spPr/>
    </dgm:pt>
  </dgm:ptLst>
  <dgm:cxnLst>
    <dgm:cxn modelId="{7B549D2E-6845-482A-A96E-2D630F954950}" srcId="{56B743D3-484F-4547-8528-3C7F1506BB24}" destId="{975D8F2B-FBCA-40C2-884B-09F51B595819}" srcOrd="0" destOrd="0" parTransId="{7C5832AA-9713-47C0-A5F7-09822B51B232}" sibTransId="{C5E3F275-1068-4877-979D-A30CE9B5E276}"/>
    <dgm:cxn modelId="{D465F64C-B222-4A0B-B4A2-4601BB73C31A}" type="presOf" srcId="{ADAEBD35-41C1-4029-9DC7-80FE81A74A69}" destId="{5A353EEB-F25F-4E5A-BED3-7D73AE919362}" srcOrd="0" destOrd="0" presId="urn:microsoft.com/office/officeart/2005/8/layout/arrow5"/>
    <dgm:cxn modelId="{11E65C53-E320-47C1-B2B7-6E3FBABA814A}" srcId="{ADAEBD35-41C1-4029-9DC7-80FE81A74A69}" destId="{56B743D3-484F-4547-8528-3C7F1506BB24}" srcOrd="0" destOrd="0" parTransId="{159E23A1-772C-482C-AC31-0BE5197DDEFD}" sibTransId="{B067F8D3-2ED9-4A47-BD68-44E2DB62B2B9}"/>
    <dgm:cxn modelId="{C7DF367E-CE60-416E-A240-0AC236043606}" type="presOf" srcId="{56B743D3-484F-4547-8528-3C7F1506BB24}" destId="{B352638A-A68D-478F-A4B0-868BA8F1F585}" srcOrd="0" destOrd="0" presId="urn:microsoft.com/office/officeart/2005/8/layout/arrow5"/>
    <dgm:cxn modelId="{0FE7FB84-C466-4BC3-993F-51DC861AFFA6}" srcId="{ADAEBD35-41C1-4029-9DC7-80FE81A74A69}" destId="{636DF413-EF78-4BF2-BA4A-0A7C1CFCC43D}" srcOrd="1" destOrd="0" parTransId="{21EB1D2D-1C9D-4210-AF8B-9378DB6777D8}" sibTransId="{DA39654D-E196-479C-9473-C528057B82FF}"/>
    <dgm:cxn modelId="{2B85BE89-BD56-4C8F-B903-EFB6D91F28A2}" type="presOf" srcId="{975D8F2B-FBCA-40C2-884B-09F51B595819}" destId="{B352638A-A68D-478F-A4B0-868BA8F1F585}" srcOrd="0" destOrd="1" presId="urn:microsoft.com/office/officeart/2005/8/layout/arrow5"/>
    <dgm:cxn modelId="{3B3A4397-7F68-47FA-BA33-8B510323A45E}" type="presOf" srcId="{636DF413-EF78-4BF2-BA4A-0A7C1CFCC43D}" destId="{86EF5572-4C19-4DD7-89E7-57090AD55BE8}" srcOrd="0" destOrd="0" presId="urn:microsoft.com/office/officeart/2005/8/layout/arrow5"/>
    <dgm:cxn modelId="{12B6B9B8-92FE-4F0B-803F-C72A74696EE8}" type="presOf" srcId="{4924D72E-DE9B-4A0D-AB6E-F1EA35260CA0}" destId="{86EF5572-4C19-4DD7-89E7-57090AD55BE8}" srcOrd="0" destOrd="1" presId="urn:microsoft.com/office/officeart/2005/8/layout/arrow5"/>
    <dgm:cxn modelId="{5104F1D0-046D-429D-858A-DA8E8E739CB7}" srcId="{636DF413-EF78-4BF2-BA4A-0A7C1CFCC43D}" destId="{4924D72E-DE9B-4A0D-AB6E-F1EA35260CA0}" srcOrd="0" destOrd="0" parTransId="{9CB0F024-7779-47D3-8AFF-CD872ACCD676}" sibTransId="{1026D4A1-A728-4BAB-9F43-096825E4737D}"/>
    <dgm:cxn modelId="{97E1924F-0130-4C7F-A2FB-10E7D91176FD}" type="presParOf" srcId="{5A353EEB-F25F-4E5A-BED3-7D73AE919362}" destId="{B352638A-A68D-478F-A4B0-868BA8F1F585}" srcOrd="0" destOrd="0" presId="urn:microsoft.com/office/officeart/2005/8/layout/arrow5"/>
    <dgm:cxn modelId="{6CF92BEF-5E68-4BE8-9E20-75727C39F74F}" type="presParOf" srcId="{5A353EEB-F25F-4E5A-BED3-7D73AE919362}" destId="{86EF5572-4C19-4DD7-89E7-57090AD55BE8}" srcOrd="1" destOrd="0" presId="urn:microsoft.com/office/officeart/2005/8/layout/arrow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2638A-A68D-478F-A4B0-868BA8F1F585}">
      <dsp:nvSpPr>
        <dsp:cNvPr id="0" name=""/>
        <dsp:cNvSpPr/>
      </dsp:nvSpPr>
      <dsp:spPr>
        <a:xfrm rot="16200000">
          <a:off x="2760" y="1755"/>
          <a:ext cx="4947766" cy="4947766"/>
        </a:xfrm>
        <a:prstGeom prst="downArrow">
          <a:avLst>
            <a:gd name="adj1" fmla="val 50000"/>
            <a:gd name="adj2" fmla="val 35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kern="1200" dirty="0"/>
            <a:t>Netflix</a:t>
          </a:r>
        </a:p>
        <a:p>
          <a:pPr marL="57150" lvl="1" indent="-57150" algn="l" defTabSz="488950">
            <a:lnSpc>
              <a:spcPct val="90000"/>
            </a:lnSpc>
            <a:spcBef>
              <a:spcPct val="0"/>
            </a:spcBef>
            <a:spcAft>
              <a:spcPct val="15000"/>
            </a:spcAft>
            <a:buFont typeface="Arial" panose="020B0604020202020204" pitchFamily="34" charset="0"/>
            <a:buChar char="•"/>
          </a:pPr>
          <a:r>
            <a:rPr lang="en-US" sz="1100" b="0" i="0" kern="1200" dirty="0"/>
            <a:t>Netflix is a prime example of a successful Big Data implementation. The company uses Big Data analytics to understand subscriber behavior and viewing patterns, which allows it to recommend movies and TV shows tailored to individual preferences. This personalized recommendation system is powered by collecting and analyzing vast amounts of data from its 151 million subscribers. As a result, approximately 80% of the viewer's activity on Netflix is driven by these personalized recommendations, significantly enhancing user engagement and satisfaction.</a:t>
          </a:r>
          <a:endParaRPr lang="en-US" sz="1100" kern="1200" dirty="0"/>
        </a:p>
      </dsp:txBody>
      <dsp:txXfrm rot="5400000">
        <a:off x="2760" y="1238696"/>
        <a:ext cx="4081907" cy="2473883"/>
      </dsp:txXfrm>
    </dsp:sp>
    <dsp:sp modelId="{86EF5572-4C19-4DD7-89E7-57090AD55BE8}">
      <dsp:nvSpPr>
        <dsp:cNvPr id="0" name=""/>
        <dsp:cNvSpPr/>
      </dsp:nvSpPr>
      <dsp:spPr>
        <a:xfrm rot="5400000">
          <a:off x="6643324" y="1755"/>
          <a:ext cx="4947766" cy="4947766"/>
        </a:xfrm>
        <a:prstGeom prst="downArrow">
          <a:avLst>
            <a:gd name="adj1" fmla="val 50000"/>
            <a:gd name="adj2" fmla="val 35000"/>
          </a:avLst>
        </a:prstGeom>
        <a:gradFill rotWithShape="0">
          <a:gsLst>
            <a:gs pos="0">
              <a:schemeClr val="accent5">
                <a:hueOff val="-12152150"/>
                <a:satOff val="-826"/>
                <a:lumOff val="1961"/>
                <a:alphaOff val="0"/>
                <a:satMod val="103000"/>
                <a:lumMod val="102000"/>
                <a:tint val="94000"/>
              </a:schemeClr>
            </a:gs>
            <a:gs pos="50000">
              <a:schemeClr val="accent5">
                <a:hueOff val="-12152150"/>
                <a:satOff val="-826"/>
                <a:lumOff val="1961"/>
                <a:alphaOff val="0"/>
                <a:satMod val="110000"/>
                <a:lumMod val="100000"/>
                <a:shade val="100000"/>
              </a:schemeClr>
            </a:gs>
            <a:gs pos="100000">
              <a:schemeClr val="accent5">
                <a:hueOff val="-12152150"/>
                <a:satOff val="-826"/>
                <a:lumOff val="196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None/>
          </a:pPr>
          <a:r>
            <a:rPr lang="en-US" sz="1400" kern="1200" dirty="0"/>
            <a:t>Target’s Predictive Analytics Misstep</a:t>
          </a:r>
        </a:p>
        <a:p>
          <a:pPr marL="57150" lvl="1" indent="-57150" algn="l" defTabSz="488950">
            <a:lnSpc>
              <a:spcPct val="90000"/>
            </a:lnSpc>
            <a:spcBef>
              <a:spcPct val="0"/>
            </a:spcBef>
            <a:spcAft>
              <a:spcPct val="15000"/>
            </a:spcAft>
            <a:buChar char="•"/>
          </a:pPr>
          <a:r>
            <a:rPr lang="en-US" sz="1100" b="0" i="0" kern="1200" dirty="0"/>
            <a:t>One notable unsuccessful Big Data implementation involved Target's use of predictive analytics. The company developed a system to predict customer pregnancies based on purchasing patterns. However, this led to a privacy debacle when Target inadvertently revealed a teenager's pregnancy to her family through targeted marketing materials. This case highlights the potential pitfalls of Big Data when privacy concerns are not adequately addressed, demonstrating the importance of ethical considerations and clear communication with customers in data-driven decision-making</a:t>
          </a:r>
          <a:endParaRPr lang="en-US" sz="1100" kern="1200" dirty="0"/>
        </a:p>
      </dsp:txBody>
      <dsp:txXfrm rot="-5400000">
        <a:off x="7509183" y="1238697"/>
        <a:ext cx="4081907" cy="2473883"/>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jpe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7.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8.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9.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6198F-CA60-A373-6B04-E037ECBE93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9BABB065-DF04-4A8F-AFEF-32668D13EB8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688EB05E-F3A7-D30C-9BBE-5E53F2269C4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4F059320-7993-0508-6C61-2B4891F88E5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638F7F8-D836-BA9B-7A9B-9E1AABD4CE5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8135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3C89B-88CF-0C78-B705-6C880CD66729}"/>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21C3321-0A38-B2F6-4D8D-8377A39AC38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EE2E55A-DAE2-0066-FAE1-108F78587B4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191BD03B-A75E-317F-E102-33785D668A8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3FF8395-788B-F88A-96CF-976623BFA292}"/>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6380834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9D77B2B-CAC4-7A7D-BB53-55D7A970E96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4301A034-9988-6428-9427-1E67B4D10E5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ECCC2F6-6F13-1ED9-BD8B-88FAD619AA8D}"/>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874E09A1-8F59-5222-94D7-7CECEC1FA2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288C1CD-D6C7-3094-43F2-32D284DC867B}"/>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1214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80416" y="268224"/>
            <a:ext cx="5522976" cy="1072896"/>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92609" y="1658112"/>
            <a:ext cx="2450592"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Content Placeholder"/>
          <p:cNvSpPr>
            <a:spLocks noGrp="1"/>
          </p:cNvSpPr>
          <p:nvPr>
            <p:ph sz="quarter" idx="13"/>
          </p:nvPr>
        </p:nvSpPr>
        <p:spPr>
          <a:xfrm>
            <a:off x="3352800" y="1658112"/>
            <a:ext cx="8534400" cy="433628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4096709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263905316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4233497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33011904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0140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2513007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8113040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6092763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36816-AACF-44FD-F9E0-3AB812FC1BB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80DDDA-A6D3-99CE-24BD-72DDAEA8733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7A06F2-1330-C3E7-2807-E5061F6C484C}"/>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2EDE99AB-32B0-543C-7C86-295A13EDD10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2323696-F687-3AF6-1D6B-6453D471A17D}"/>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7891519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140869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6113614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9873249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607153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4817528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80965427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22509118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2244119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9793301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910230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13E8D-ABFD-5507-E750-8241457A71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1D7ADD62-F122-ABE9-433D-29CC6048A53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5BE018-C8AF-1263-5846-FFE71B71DEC1}"/>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F1CA8C77-4745-E026-C99F-86284A8BB26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FC4341-F94E-5A44-A718-5FEA23041F28}"/>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5108324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1550080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8772504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3332005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798806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41508811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6710246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467756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58708422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41528862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0448073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924F1-6AA4-C25D-F673-F75197CCA20D}"/>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3CEE011E-0C6B-0270-FFB4-B21CC7AE962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DE72D45D-6501-90B8-42A2-5AB544B4A8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A9ACFD9-5800-925C-AC9A-39AEC40C919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FC4C757D-2503-5806-BA02-BCBF78C43F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02D6BC2D-4948-EE73-7ABF-18CF11A032DE}"/>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06083351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8003741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014815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57D07-6DDB-9E4D-964E-F41590D870B7}"/>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64CDA0A-1D2E-764D-5994-11DDCDB6A52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4605260-F045-D4E6-F6C1-70F7D6EBCED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E6F0E93-9072-7EAA-8CF5-A97EA87C52E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B7F575F-015D-633A-325C-2639C107E70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8AA418D4-4F13-D20F-C44C-12BFD9B4EDB7}"/>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8" name="Footer Placeholder 7">
            <a:extLst>
              <a:ext uri="{FF2B5EF4-FFF2-40B4-BE49-F238E27FC236}">
                <a16:creationId xmlns:a16="http://schemas.microsoft.com/office/drawing/2014/main" id="{8568EAD7-69E8-4DE9-4D07-D32BEBC09C2F}"/>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B23FB38-3AB1-A534-81CB-1AA2A65EC814}"/>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5564494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CA7-B5EE-8FF9-9E35-D1FE495F1F1C}"/>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86C9378-D274-02AA-2BC4-C99B631C4F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4" name="Footer Placeholder 3">
            <a:extLst>
              <a:ext uri="{FF2B5EF4-FFF2-40B4-BE49-F238E27FC236}">
                <a16:creationId xmlns:a16="http://schemas.microsoft.com/office/drawing/2014/main" id="{2F49B78A-4BDC-278D-3CD3-3EAA233D8E46}"/>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ABDD629-9B5E-A604-61CD-FC332D1F3083}"/>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633665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7621C8B-3E4D-1127-921B-050361073205}"/>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3" name="Footer Placeholder 2">
            <a:extLst>
              <a:ext uri="{FF2B5EF4-FFF2-40B4-BE49-F238E27FC236}">
                <a16:creationId xmlns:a16="http://schemas.microsoft.com/office/drawing/2014/main" id="{89190821-95A4-85F3-33F9-D54402DEF71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E0062CBF-3F8F-239E-BB63-D3C97F6E084C}"/>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1715953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9B35B-6A52-831B-E8F5-B940B832F8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B243D407-A9BC-212E-B9B4-EF9F3A8B73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6C9C95C8-C455-6783-6DF2-AAECC4BD3E7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AF9F924-1911-0430-BD70-3D591A233636}"/>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E489002-0012-4FE6-2AD9-8206A6470694}"/>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05AD09C-9A8B-6105-D250-CC4E45B72E46}"/>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3257498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1E6A2-F280-F088-2205-7604AC46EB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F11DCB4-CA09-2511-DD99-03C8C225D5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278973D8-D777-558B-6670-7D66B09B0F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AB899B4-141B-0BEA-0C99-D8DC9BB41883}"/>
              </a:ext>
            </a:extLst>
          </p:cNvPr>
          <p:cNvSpPr>
            <a:spLocks noGrp="1"/>
          </p:cNvSpPr>
          <p:nvPr>
            <p:ph type="dt" sz="half" idx="10"/>
          </p:nvPr>
        </p:nvSpPr>
        <p:spPr/>
        <p:txBody>
          <a:bodyPr/>
          <a:lstStyle/>
          <a:p>
            <a:fld id="{9082A1E5-8857-4F6D-996F-64477A8BB7A6}" type="datetimeFigureOut">
              <a:rPr lang="en-IN" smtClean="0"/>
              <a:t>03-10-2024</a:t>
            </a:fld>
            <a:endParaRPr lang="en-IN"/>
          </a:p>
        </p:txBody>
      </p:sp>
      <p:sp>
        <p:nvSpPr>
          <p:cNvPr id="6" name="Footer Placeholder 5">
            <a:extLst>
              <a:ext uri="{FF2B5EF4-FFF2-40B4-BE49-F238E27FC236}">
                <a16:creationId xmlns:a16="http://schemas.microsoft.com/office/drawing/2014/main" id="{0B968C86-B908-15F9-B39B-7C6B2A9CFF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3D8BF8A4-6313-8877-E1D0-F324F1D85047}"/>
              </a:ext>
            </a:extLst>
          </p:cNvPr>
          <p:cNvSpPr>
            <a:spLocks noGrp="1"/>
          </p:cNvSpPr>
          <p:nvPr>
            <p:ph type="sldNum" sz="quarter" idx="12"/>
          </p:nvPr>
        </p:nvSpPr>
        <p:spPr/>
        <p:txBody>
          <a:bodyPr/>
          <a:lstStyle/>
          <a:p>
            <a:fld id="{C32F3CAB-5125-43F4-BF47-AA8443207DCF}" type="slidenum">
              <a:rPr lang="en-IN" smtClean="0"/>
              <a:t>‹#›</a:t>
            </a:fld>
            <a:endParaRPr lang="en-IN"/>
          </a:p>
        </p:txBody>
      </p:sp>
    </p:spTree>
    <p:extLst>
      <p:ext uri="{BB962C8B-B14F-4D97-AF65-F5344CB8AC3E}">
        <p14:creationId xmlns:p14="http://schemas.microsoft.com/office/powerpoint/2010/main" val="240675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18" Type="http://schemas.openxmlformats.org/officeDocument/2006/relationships/slideLayout" Target="../slideLayouts/slideLayout31.xml"/><Relationship Id="rId26" Type="http://schemas.openxmlformats.org/officeDocument/2006/relationships/slideLayout" Target="../slideLayouts/slideLayout39.xml"/><Relationship Id="rId3" Type="http://schemas.openxmlformats.org/officeDocument/2006/relationships/slideLayout" Target="../slideLayouts/slideLayout16.xml"/><Relationship Id="rId21" Type="http://schemas.openxmlformats.org/officeDocument/2006/relationships/slideLayout" Target="../slideLayouts/slideLayout34.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17" Type="http://schemas.openxmlformats.org/officeDocument/2006/relationships/slideLayout" Target="../slideLayouts/slideLayout30.xml"/><Relationship Id="rId25" Type="http://schemas.openxmlformats.org/officeDocument/2006/relationships/slideLayout" Target="../slideLayouts/slideLayout38.xml"/><Relationship Id="rId2" Type="http://schemas.openxmlformats.org/officeDocument/2006/relationships/slideLayout" Target="../slideLayouts/slideLayout15.xml"/><Relationship Id="rId16" Type="http://schemas.openxmlformats.org/officeDocument/2006/relationships/slideLayout" Target="../slideLayouts/slideLayout29.xml"/><Relationship Id="rId20" Type="http://schemas.openxmlformats.org/officeDocument/2006/relationships/slideLayout" Target="../slideLayouts/slideLayout33.xml"/><Relationship Id="rId29"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24" Type="http://schemas.openxmlformats.org/officeDocument/2006/relationships/slideLayout" Target="../slideLayouts/slideLayout37.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23" Type="http://schemas.openxmlformats.org/officeDocument/2006/relationships/slideLayout" Target="../slideLayouts/slideLayout36.xml"/><Relationship Id="rId28" Type="http://schemas.openxmlformats.org/officeDocument/2006/relationships/slideLayout" Target="../slideLayouts/slideLayout41.xml"/><Relationship Id="rId10" Type="http://schemas.openxmlformats.org/officeDocument/2006/relationships/slideLayout" Target="../slideLayouts/slideLayout23.xml"/><Relationship Id="rId19" Type="http://schemas.openxmlformats.org/officeDocument/2006/relationships/slideLayout" Target="../slideLayouts/slideLayout32.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 Id="rId22" Type="http://schemas.openxmlformats.org/officeDocument/2006/relationships/slideLayout" Target="../slideLayouts/slideLayout35.xml"/><Relationship Id="rId27" Type="http://schemas.openxmlformats.org/officeDocument/2006/relationships/slideLayout" Target="../slideLayouts/slideLayout40.xml"/><Relationship Id="rId30"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71C663C-AFA5-3D8C-753C-5B61C1323F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655E9B42-1BA6-32B9-0144-744D7666975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3A743AA-5B49-F248-718F-C2B0AC362E5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082A1E5-8857-4F6D-996F-64477A8BB7A6}" type="datetimeFigureOut">
              <a:rPr lang="en-IN" smtClean="0"/>
              <a:t>03-10-2024</a:t>
            </a:fld>
            <a:endParaRPr lang="en-IN"/>
          </a:p>
        </p:txBody>
      </p:sp>
      <p:sp>
        <p:nvSpPr>
          <p:cNvPr id="5" name="Footer Placeholder 4">
            <a:extLst>
              <a:ext uri="{FF2B5EF4-FFF2-40B4-BE49-F238E27FC236}">
                <a16:creationId xmlns:a16="http://schemas.microsoft.com/office/drawing/2014/main" id="{9CB5A00A-0E9F-012B-225C-523F4A9046A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IN"/>
          </a:p>
        </p:txBody>
      </p:sp>
      <p:sp>
        <p:nvSpPr>
          <p:cNvPr id="6" name="Slide Number Placeholder 5">
            <a:extLst>
              <a:ext uri="{FF2B5EF4-FFF2-40B4-BE49-F238E27FC236}">
                <a16:creationId xmlns:a16="http://schemas.microsoft.com/office/drawing/2014/main" id="{7940F49F-107B-A02F-6442-D25560E9FD7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32F3CAB-5125-43F4-BF47-AA8443207DCF}" type="slidenum">
              <a:rPr lang="en-IN" smtClean="0"/>
              <a:t>‹#›</a:t>
            </a:fld>
            <a:endParaRPr lang="en-IN"/>
          </a:p>
        </p:txBody>
      </p:sp>
    </p:spTree>
    <p:extLst>
      <p:ext uri="{BB962C8B-B14F-4D97-AF65-F5344CB8AC3E}">
        <p14:creationId xmlns:p14="http://schemas.microsoft.com/office/powerpoint/2010/main" val="3405092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 id="214748366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55140131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 id="2147483685" r:id="rId19"/>
    <p:sldLayoutId id="2147483686" r:id="rId20"/>
    <p:sldLayoutId id="2147483687" r:id="rId21"/>
    <p:sldLayoutId id="2147483688" r:id="rId22"/>
    <p:sldLayoutId id="2147483689" r:id="rId23"/>
    <p:sldLayoutId id="2147483690" r:id="rId24"/>
    <p:sldLayoutId id="2147483691" r:id="rId25"/>
    <p:sldLayoutId id="2147483692" r:id="rId26"/>
    <p:sldLayoutId id="2147483693" r:id="rId27"/>
    <p:sldLayoutId id="2147483694"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9.png"/><Relationship Id="rId7" Type="http://schemas.openxmlformats.org/officeDocument/2006/relationships/diagramColors" Target="../diagrams/colors1.xml"/><Relationship Id="rId12" Type="http://schemas.openxmlformats.org/officeDocument/2006/relationships/image" Target="../media/image23.sv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diagramQuickStyle" Target="../diagrams/quickStyle1.xml"/><Relationship Id="rId11" Type="http://schemas.openxmlformats.org/officeDocument/2006/relationships/image" Target="../media/image22.png"/><Relationship Id="rId5" Type="http://schemas.openxmlformats.org/officeDocument/2006/relationships/diagramLayout" Target="../diagrams/layout1.xml"/><Relationship Id="rId10" Type="http://schemas.openxmlformats.org/officeDocument/2006/relationships/image" Target="../media/image21.svg"/><Relationship Id="rId4" Type="http://schemas.openxmlformats.org/officeDocument/2006/relationships/diagramData" Target="../diagrams/data1.xml"/><Relationship Id="rId9"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Chatbot Use Cases</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EE5A33F-FC20-0E58-78A9-6C4F210010A9}"/>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5F7904F2-457D-AEB0-8433-4BA9067A3E0C}"/>
              </a:ext>
            </a:extLst>
          </p:cNvPr>
          <p:cNvSpPr>
            <a:spLocks noGrp="1"/>
          </p:cNvSpPr>
          <p:nvPr>
            <p:ph type="tbl" sz="quarter" idx="13"/>
          </p:nvPr>
        </p:nvSpPr>
        <p:spPr/>
        <p:txBody>
          <a:bodyPr/>
          <a:lstStyle/>
          <a:p>
            <a:r>
              <a:rPr lang="en-US" dirty="0"/>
              <a:t>Chatbot Use Cases</a:t>
            </a:r>
          </a:p>
          <a:p>
            <a:r>
              <a:rPr lang="en-US" dirty="0"/>
              <a:t>Cautionary Tale</a:t>
            </a:r>
          </a:p>
        </p:txBody>
      </p:sp>
      <p:sp>
        <p:nvSpPr>
          <p:cNvPr id="4" name="Footer Placeholder 3">
            <a:extLst>
              <a:ext uri="{FF2B5EF4-FFF2-40B4-BE49-F238E27FC236}">
                <a16:creationId xmlns:a16="http://schemas.microsoft.com/office/drawing/2014/main" id="{04525D15-D685-F103-EC3D-852FA07927C4}"/>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1859501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EB935C-1A7C-5167-BAC5-84A8C6AAE574}"/>
              </a:ext>
            </a:extLst>
          </p:cNvPr>
          <p:cNvSpPr>
            <a:spLocks noGrp="1"/>
          </p:cNvSpPr>
          <p:nvPr>
            <p:ph type="title"/>
          </p:nvPr>
        </p:nvSpPr>
        <p:spPr/>
        <p:txBody>
          <a:bodyPr/>
          <a:lstStyle/>
          <a:p>
            <a:r>
              <a:rPr lang="en-US" dirty="0"/>
              <a:t>Summary of Use Cases</a:t>
            </a:r>
          </a:p>
        </p:txBody>
      </p:sp>
      <p:sp>
        <p:nvSpPr>
          <p:cNvPr id="6" name="Content Placeholder 5">
            <a:extLst>
              <a:ext uri="{FF2B5EF4-FFF2-40B4-BE49-F238E27FC236}">
                <a16:creationId xmlns:a16="http://schemas.microsoft.com/office/drawing/2014/main" id="{B4F75322-D379-8636-9A7E-2EA6D894C9B7}"/>
              </a:ext>
            </a:extLst>
          </p:cNvPr>
          <p:cNvSpPr>
            <a:spLocks noGrp="1"/>
          </p:cNvSpPr>
          <p:nvPr>
            <p:ph idx="1"/>
          </p:nvPr>
        </p:nvSpPr>
        <p:spPr/>
        <p:txBody>
          <a:bodyPr/>
          <a:lstStyle/>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Strategy:  </a:t>
            </a:r>
            <a:r>
              <a:rPr lang="en-US" sz="2000" b="0" i="0" dirty="0">
                <a:solidFill>
                  <a:srgbClr val="000000"/>
                </a:solidFill>
                <a:effectLst/>
                <a:latin typeface="Aptos" panose="020B0004020202020204" pitchFamily="34" charset="0"/>
              </a:rPr>
              <a:t>Company strategy and priorities bot</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Product:  </a:t>
            </a:r>
            <a:r>
              <a:rPr lang="en-US" sz="2000" b="0" i="0" dirty="0">
                <a:solidFill>
                  <a:srgbClr val="000000"/>
                </a:solidFill>
                <a:effectLst/>
                <a:latin typeface="Aptos" panose="020B0004020202020204" pitchFamily="34" charset="0"/>
              </a:rPr>
              <a:t>Product Roadmap Bot (what's coming, when, what you need to know)</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Marketing:</a:t>
            </a:r>
            <a:r>
              <a:rPr lang="en-US" sz="2000" b="0" i="0" dirty="0">
                <a:solidFill>
                  <a:srgbClr val="000000"/>
                </a:solidFill>
                <a:effectLst/>
                <a:latin typeface="Aptos" panose="020B0004020202020204" pitchFamily="34" charset="0"/>
              </a:rPr>
              <a:t>  Marketing Ops Documentation</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Sales: </a:t>
            </a:r>
            <a:r>
              <a:rPr lang="en-US" sz="2000" b="0" i="0" dirty="0">
                <a:solidFill>
                  <a:srgbClr val="000000"/>
                </a:solidFill>
                <a:effectLst/>
                <a:latin typeface="Aptos" panose="020B0004020202020204" pitchFamily="34" charset="0"/>
              </a:rPr>
              <a:t> Sales Enablement Bot (product description, positioning strategy, key talking points, etc.)</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Finance:</a:t>
            </a:r>
            <a:r>
              <a:rPr lang="en-US" sz="2000" b="0" i="0" dirty="0">
                <a:solidFill>
                  <a:srgbClr val="000000"/>
                </a:solidFill>
                <a:effectLst/>
                <a:latin typeface="Aptos" panose="020B0004020202020204" pitchFamily="34" charset="0"/>
              </a:rPr>
              <a:t> Quarterly Financial Results</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Execution:  </a:t>
            </a:r>
            <a:r>
              <a:rPr lang="en-US" sz="2000" b="0" i="0" dirty="0">
                <a:solidFill>
                  <a:srgbClr val="000000"/>
                </a:solidFill>
                <a:effectLst/>
                <a:latin typeface="Aptos" panose="020B0004020202020204" pitchFamily="34" charset="0"/>
              </a:rPr>
              <a:t>Project Portfolio Status Updates</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Customer Support: </a:t>
            </a:r>
            <a:r>
              <a:rPr lang="en-US" sz="2000" b="0" i="0" dirty="0">
                <a:solidFill>
                  <a:srgbClr val="000000"/>
                </a:solidFill>
                <a:effectLst/>
                <a:latin typeface="Aptos" panose="020B0004020202020204" pitchFamily="34" charset="0"/>
              </a:rPr>
              <a:t> Customer Service On-Boarding Bot</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HR: </a:t>
            </a:r>
            <a:r>
              <a:rPr lang="en-US" sz="2000" b="0" i="0" dirty="0">
                <a:solidFill>
                  <a:srgbClr val="000000"/>
                </a:solidFill>
                <a:effectLst/>
                <a:latin typeface="Aptos" panose="020B0004020202020204" pitchFamily="34" charset="0"/>
              </a:rPr>
              <a:t>HR Benefits Bot</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Operations:  </a:t>
            </a:r>
            <a:r>
              <a:rPr lang="en-US" sz="2000" b="0" i="0" dirty="0">
                <a:solidFill>
                  <a:srgbClr val="000000"/>
                </a:solidFill>
                <a:effectLst/>
                <a:latin typeface="Aptos" panose="020B0004020202020204" pitchFamily="34" charset="0"/>
              </a:rPr>
              <a:t>Ops KPI Bot</a:t>
            </a:r>
          </a:p>
          <a:p>
            <a:pPr algn="l" fontAlgn="base">
              <a:buFont typeface="Arial" panose="020B0604020202020204" pitchFamily="34" charset="0"/>
              <a:buChar char="•"/>
            </a:pPr>
            <a:r>
              <a:rPr lang="en-US" sz="2000" b="1" i="0" dirty="0">
                <a:solidFill>
                  <a:srgbClr val="000000"/>
                </a:solidFill>
                <a:effectLst/>
                <a:latin typeface="Aptos" panose="020B0004020202020204" pitchFamily="34" charset="0"/>
              </a:rPr>
              <a:t>Customer Comms: </a:t>
            </a:r>
            <a:r>
              <a:rPr lang="en-US" sz="2000" b="0" i="0" dirty="0">
                <a:solidFill>
                  <a:srgbClr val="000000"/>
                </a:solidFill>
                <a:effectLst/>
                <a:latin typeface="Aptos" panose="020B0004020202020204" pitchFamily="34" charset="0"/>
              </a:rPr>
              <a:t> Customer Communications &amp; Press Release Bot</a:t>
            </a:r>
          </a:p>
          <a:p>
            <a:endParaRPr lang="en-US" dirty="0"/>
          </a:p>
        </p:txBody>
      </p:sp>
      <p:sp>
        <p:nvSpPr>
          <p:cNvPr id="4" name="Footer Placeholder 3">
            <a:extLst>
              <a:ext uri="{FF2B5EF4-FFF2-40B4-BE49-F238E27FC236}">
                <a16:creationId xmlns:a16="http://schemas.microsoft.com/office/drawing/2014/main" id="{7A7D21A6-72A5-9602-19B8-16B3E073E9B7}"/>
              </a:ext>
            </a:extLst>
          </p:cNvPr>
          <p:cNvSpPr>
            <a:spLocks noGrp="1"/>
          </p:cNvSpPr>
          <p:nvPr>
            <p:ph type="ftr" sz="quarter" idx="11"/>
          </p:nvPr>
        </p:nvSpPr>
        <p:spPr/>
        <p:txBody>
          <a:bodyPr/>
          <a:lstStyle/>
          <a:p>
            <a:r>
              <a:rPr lang="en-US"/>
              <a:t>Copyright © 2024 Accelerated Innovation Group. All rights reserved.</a:t>
            </a:r>
          </a:p>
        </p:txBody>
      </p:sp>
      <p:sp>
        <p:nvSpPr>
          <p:cNvPr id="2" name="Slide Number Placeholder 1">
            <a:extLst>
              <a:ext uri="{FF2B5EF4-FFF2-40B4-BE49-F238E27FC236}">
                <a16:creationId xmlns:a16="http://schemas.microsoft.com/office/drawing/2014/main" id="{3E741421-CCFF-8F55-CF3E-37729735C64B}"/>
              </a:ext>
            </a:extLst>
          </p:cNvPr>
          <p:cNvSpPr>
            <a:spLocks noGrp="1"/>
          </p:cNvSpPr>
          <p:nvPr>
            <p:ph type="sldNum" sz="quarter" idx="12"/>
          </p:nvPr>
        </p:nvSpPr>
        <p:spPr/>
        <p:txBody>
          <a:bodyPr/>
          <a:lstStyle/>
          <a:p>
            <a:fld id="{56E42921-B966-4A62-852C-F7CA714BA7DB}" type="slidenum">
              <a:rPr lang="en-US" smtClean="0"/>
              <a:t>3</a:t>
            </a:fld>
            <a:endParaRPr lang="en-US"/>
          </a:p>
        </p:txBody>
      </p:sp>
    </p:spTree>
    <p:extLst>
      <p:ext uri="{BB962C8B-B14F-4D97-AF65-F5344CB8AC3E}">
        <p14:creationId xmlns:p14="http://schemas.microsoft.com/office/powerpoint/2010/main" val="12145697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8800AF8-C1D6-7B9D-812D-0CB8F573420C}"/>
              </a:ext>
            </a:extLst>
          </p:cNvPr>
          <p:cNvSpPr>
            <a:spLocks noGrp="1"/>
          </p:cNvSpPr>
          <p:nvPr>
            <p:ph type="title"/>
          </p:nvPr>
        </p:nvSpPr>
        <p:spPr/>
        <p:txBody>
          <a:bodyPr/>
          <a:lstStyle/>
          <a:p>
            <a:r>
              <a:rPr lang="en-US" dirty="0"/>
              <a:t>Strategy</a:t>
            </a:r>
          </a:p>
        </p:txBody>
      </p:sp>
      <p:sp>
        <p:nvSpPr>
          <p:cNvPr id="8" name="Content Placeholder 7">
            <a:extLst>
              <a:ext uri="{FF2B5EF4-FFF2-40B4-BE49-F238E27FC236}">
                <a16:creationId xmlns:a16="http://schemas.microsoft.com/office/drawing/2014/main" id="{C84A70EB-CC0E-764D-1A39-3090E51D1548}"/>
              </a:ext>
            </a:extLst>
          </p:cNvPr>
          <p:cNvSpPr>
            <a:spLocks noGrp="1"/>
          </p:cNvSpPr>
          <p:nvPr>
            <p:ph idx="1"/>
          </p:nvPr>
        </p:nvSpPr>
        <p:spPr/>
        <p:txBody>
          <a:bodyPr/>
          <a:lstStyle/>
          <a:p>
            <a:pPr marL="0" indent="0">
              <a:buNone/>
            </a:pPr>
            <a:r>
              <a:rPr lang="en-US" sz="2400" b="1" dirty="0"/>
              <a:t>Potential Impact: </a:t>
            </a:r>
            <a:r>
              <a:rPr lang="en-US" sz="2400" b="1" i="1" dirty="0"/>
              <a:t>&lt;describe impact&gt;</a:t>
            </a:r>
            <a:endParaRPr lang="en-US" sz="2400" i="1" dirty="0"/>
          </a:p>
          <a:p>
            <a:endParaRPr lang="en-US" dirty="0"/>
          </a:p>
        </p:txBody>
      </p:sp>
      <p:sp>
        <p:nvSpPr>
          <p:cNvPr id="4" name="Date Placeholder 3">
            <a:extLst>
              <a:ext uri="{FF2B5EF4-FFF2-40B4-BE49-F238E27FC236}">
                <a16:creationId xmlns:a16="http://schemas.microsoft.com/office/drawing/2014/main" id="{06A22DCA-37EF-531A-4002-CE64CD731D8D}"/>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628C9C7-0D76-21AD-D304-B89D1465C5F7}"/>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2340CDA2-6FF6-6358-95DC-C49A95D80968}"/>
              </a:ext>
            </a:extLst>
          </p:cNvPr>
          <p:cNvSpPr>
            <a:spLocks noGrp="1"/>
          </p:cNvSpPr>
          <p:nvPr>
            <p:ph type="sldNum" sz="quarter" idx="12"/>
          </p:nvPr>
        </p:nvSpPr>
        <p:spPr/>
        <p:txBody>
          <a:bodyPr/>
          <a:lstStyle/>
          <a:p>
            <a:fld id="{56E42921-B966-4A62-852C-F7CA714BA7DB}" type="slidenum">
              <a:rPr lang="en-US" smtClean="0"/>
              <a:t>4</a:t>
            </a:fld>
            <a:endParaRPr lang="en-US"/>
          </a:p>
        </p:txBody>
      </p:sp>
      <p:pic>
        <p:nvPicPr>
          <p:cNvPr id="11" name="Picture 10">
            <a:extLst>
              <a:ext uri="{FF2B5EF4-FFF2-40B4-BE49-F238E27FC236}">
                <a16:creationId xmlns:a16="http://schemas.microsoft.com/office/drawing/2014/main" id="{5261E0FE-E323-CDA9-E890-ADF70EA5D88C}"/>
              </a:ext>
            </a:extLst>
          </p:cNvPr>
          <p:cNvPicPr>
            <a:picLocks noChangeAspect="1"/>
          </p:cNvPicPr>
          <p:nvPr/>
        </p:nvPicPr>
        <p:blipFill>
          <a:blip r:embed="rId2"/>
          <a:stretch>
            <a:fillRect/>
          </a:stretch>
        </p:blipFill>
        <p:spPr>
          <a:xfrm>
            <a:off x="826802" y="2057400"/>
            <a:ext cx="3803650" cy="3803650"/>
          </a:xfrm>
          <a:prstGeom prst="rect">
            <a:avLst/>
          </a:prstGeom>
        </p:spPr>
      </p:pic>
    </p:spTree>
    <p:extLst>
      <p:ext uri="{BB962C8B-B14F-4D97-AF65-F5344CB8AC3E}">
        <p14:creationId xmlns:p14="http://schemas.microsoft.com/office/powerpoint/2010/main" val="233165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BFD4948-41B7-0A4C-29F3-C12A4CEB2656}"/>
              </a:ext>
            </a:extLst>
          </p:cNvPr>
          <p:cNvPicPr>
            <a:picLocks noChangeAspect="1"/>
          </p:cNvPicPr>
          <p:nvPr/>
        </p:nvPicPr>
        <p:blipFill rotWithShape="1">
          <a:blip r:embed="rId3">
            <a:duotone>
              <a:prstClr val="black"/>
              <a:schemeClr val="tx2">
                <a:tint val="45000"/>
                <a:satMod val="400000"/>
              </a:schemeClr>
            </a:duotone>
            <a:alphaModFix amt="25000"/>
          </a:blip>
          <a:srcRect t="18990" b="25885"/>
          <a:stretch/>
        </p:blipFill>
        <p:spPr>
          <a:xfrm>
            <a:off x="20" y="10"/>
            <a:ext cx="12191980" cy="6857990"/>
          </a:xfrm>
          <a:prstGeom prst="rect">
            <a:avLst/>
          </a:prstGeom>
        </p:spPr>
      </p:pic>
      <p:sp>
        <p:nvSpPr>
          <p:cNvPr id="8" name="Title 7">
            <a:extLst>
              <a:ext uri="{FF2B5EF4-FFF2-40B4-BE49-F238E27FC236}">
                <a16:creationId xmlns:a16="http://schemas.microsoft.com/office/drawing/2014/main" id="{2265B95A-D11D-A793-3FE0-3F9967EED67E}"/>
              </a:ext>
            </a:extLst>
          </p:cNvPr>
          <p:cNvSpPr>
            <a:spLocks noGrp="1"/>
          </p:cNvSpPr>
          <p:nvPr>
            <p:ph type="title"/>
          </p:nvPr>
        </p:nvSpPr>
        <p:spPr>
          <a:xfrm>
            <a:off x="838200" y="365125"/>
            <a:ext cx="10515600" cy="1325563"/>
          </a:xfrm>
        </p:spPr>
        <p:txBody>
          <a:bodyPr vert="horz" lIns="91440" tIns="45720" rIns="91440" bIns="45720" rtlCol="0" anchor="ctr">
            <a:normAutofit/>
          </a:bodyPr>
          <a:lstStyle/>
          <a:p>
            <a:r>
              <a:rPr lang="en-US" dirty="0"/>
              <a:t>Case Studies – Just because you can?</a:t>
            </a:r>
          </a:p>
        </p:txBody>
      </p:sp>
      <p:graphicFrame>
        <p:nvGraphicFramePr>
          <p:cNvPr id="4" name="Content Placeholder 3">
            <a:extLst>
              <a:ext uri="{FF2B5EF4-FFF2-40B4-BE49-F238E27FC236}">
                <a16:creationId xmlns:a16="http://schemas.microsoft.com/office/drawing/2014/main" id="{0CC87C08-88A1-0863-A9A5-021A60FDB869}"/>
              </a:ext>
            </a:extLst>
          </p:cNvPr>
          <p:cNvGraphicFramePr>
            <a:graphicFrameLocks noGrp="1"/>
          </p:cNvGraphicFramePr>
          <p:nvPr>
            <p:ph sz="quarter" idx="13"/>
            <p:extLst>
              <p:ext uri="{D42A27DB-BD31-4B8C-83A1-F6EECF244321}">
                <p14:modId xmlns:p14="http://schemas.microsoft.com/office/powerpoint/2010/main" val="1917325245"/>
              </p:ext>
            </p:extLst>
          </p:nvPr>
        </p:nvGraphicFramePr>
        <p:xfrm>
          <a:off x="332259" y="1225686"/>
          <a:ext cx="11593851" cy="495127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3" name="Graphic 12" descr="Badge Follow with solid fill">
            <a:extLst>
              <a:ext uri="{FF2B5EF4-FFF2-40B4-BE49-F238E27FC236}">
                <a16:creationId xmlns:a16="http://schemas.microsoft.com/office/drawing/2014/main" id="{FF9CFB10-A503-084F-391B-10A0981E4F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13137" y="1678597"/>
            <a:ext cx="914400" cy="914400"/>
          </a:xfrm>
          <a:prstGeom prst="rect">
            <a:avLst/>
          </a:prstGeom>
        </p:spPr>
      </p:pic>
      <p:pic>
        <p:nvPicPr>
          <p:cNvPr id="15" name="Graphic 14" descr="Badge Unfollow with solid fill">
            <a:extLst>
              <a:ext uri="{FF2B5EF4-FFF2-40B4-BE49-F238E27FC236}">
                <a16:creationId xmlns:a16="http://schemas.microsoft.com/office/drawing/2014/main" id="{7D541AD5-B752-CE63-7530-DB7F07AF01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64464" y="1666506"/>
            <a:ext cx="914400" cy="914400"/>
          </a:xfrm>
          <a:prstGeom prst="rect">
            <a:avLst/>
          </a:prstGeom>
        </p:spPr>
      </p:pic>
    </p:spTree>
    <p:custDataLst>
      <p:tags r:id="rId1"/>
    </p:custDataLst>
    <p:extLst>
      <p:ext uri="{BB962C8B-B14F-4D97-AF65-F5344CB8AC3E}">
        <p14:creationId xmlns:p14="http://schemas.microsoft.com/office/powerpoint/2010/main" val="69147487"/>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6</a:t>
            </a:fld>
            <a:endParaRPr lang="en-US"/>
          </a:p>
        </p:txBody>
      </p:sp>
    </p:spTree>
    <p:extLst>
      <p:ext uri="{BB962C8B-B14F-4D97-AF65-F5344CB8AC3E}">
        <p14:creationId xmlns:p14="http://schemas.microsoft.com/office/powerpoint/2010/main" val="3165185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/02-usecases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5"/>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7E1EAA4B547B84498D6726690D479F3" ma:contentTypeVersion="14" ma:contentTypeDescription="Create a new document." ma:contentTypeScope="" ma:versionID="444ef25957fca1b18993171765529b25">
  <xsd:schema xmlns:xsd="http://www.w3.org/2001/XMLSchema" xmlns:xs="http://www.w3.org/2001/XMLSchema" xmlns:p="http://schemas.microsoft.com/office/2006/metadata/properties" xmlns:ns2="877e2508-dae5-4487-8636-408f49ebc1df" xmlns:ns3="0f9bdbad-b378-443f-bbe4-ecad23b10e35" targetNamespace="http://schemas.microsoft.com/office/2006/metadata/properties" ma:root="true" ma:fieldsID="29fc75e8175ee21b3aba61292f5c5d81" ns2:_="" ns3:_="">
    <xsd:import namespace="877e2508-dae5-4487-8636-408f49ebc1df"/>
    <xsd:import namespace="0f9bdbad-b378-443f-bbe4-ecad23b10e3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OCR" minOccurs="0"/>
                <xsd:element ref="ns2:MediaServiceGenerationTime" minOccurs="0"/>
                <xsd:element ref="ns2:MediaServiceEventHashCode"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77e2508-dae5-4487-8636-408f49ebc1d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1bfc8dc1-ab14-4a6b-8a4a-9f7f0b948a94"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element name="MediaServiceObjectDetectorVersions" ma:index="20" nillable="true" ma:displayName="MediaServiceObjectDetectorVersions" ma:hidden="true" ma:indexed="true" ma:internalName="MediaServiceObjectDetectorVersions" ma:readOnly="true">
      <xsd:simpleType>
        <xsd:restriction base="dms:Text"/>
      </xsd:simpleType>
    </xsd:element>
    <xsd:element name="MediaServiceSearchProperties" ma:index="21"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0f9bdbad-b378-443f-bbe4-ecad23b10e3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6efc38eb-539b-492e-bb89-f45539a69a2b}" ma:internalName="TaxCatchAll" ma:showField="CatchAllData" ma:web="0f9bdbad-b378-443f-bbe4-ecad23b10e3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0f9bdbad-b378-443f-bbe4-ecad23b10e35" xsi:nil="true"/>
    <lcf76f155ced4ddcb4097134ff3c332f xmlns="877e2508-dae5-4487-8636-408f49ebc1df">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7460D9F3-93E4-46A1-A95F-CC4C5B3E9A59}">
  <ds:schemaRefs>
    <ds:schemaRef ds:uri="http://schemas.microsoft.com/sharepoint/v3/contenttype/forms"/>
  </ds:schemaRefs>
</ds:datastoreItem>
</file>

<file path=customXml/itemProps2.xml><?xml version="1.0" encoding="utf-8"?>
<ds:datastoreItem xmlns:ds="http://schemas.openxmlformats.org/officeDocument/2006/customXml" ds:itemID="{857BA00B-55E8-4C66-BE77-9852363A5D06}">
  <ds:schemaRefs>
    <ds:schemaRef ds:uri="0f9bdbad-b378-443f-bbe4-ecad23b10e35"/>
    <ds:schemaRef ds:uri="877e2508-dae5-4487-8636-408f49ebc1d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6D038DF-B1FE-401F-9E59-76244F0ABF73}">
  <ds:schemaRefs>
    <ds:schemaRef ds:uri="0f9bdbad-b378-443f-bbe4-ecad23b10e35"/>
    <ds:schemaRef ds:uri="877e2508-dae5-4487-8636-408f49ebc1d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6012</TotalTime>
  <Words>359</Words>
  <Application>Microsoft Office PowerPoint</Application>
  <PresentationFormat>Widescreen</PresentationFormat>
  <Paragraphs>33</Paragraphs>
  <Slides>7</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vt:i4>
      </vt:variant>
    </vt:vector>
  </HeadingPairs>
  <TitlesOfParts>
    <vt:vector size="18" baseType="lpstr">
      <vt:lpstr>Aptos</vt:lpstr>
      <vt:lpstr>Aptos Display</vt:lpstr>
      <vt:lpstr>Aptos Mono</vt:lpstr>
      <vt:lpstr>Arial</vt:lpstr>
      <vt:lpstr>Poppins</vt:lpstr>
      <vt:lpstr>Poppins Black</vt:lpstr>
      <vt:lpstr>Poppins Light</vt:lpstr>
      <vt:lpstr>Poppins Medium</vt:lpstr>
      <vt:lpstr>Wingdings</vt:lpstr>
      <vt:lpstr>Office Theme</vt:lpstr>
      <vt:lpstr>2_Office Theme</vt:lpstr>
      <vt:lpstr>PowerPoint Presentation</vt:lpstr>
      <vt:lpstr>PowerPoint Presentation</vt:lpstr>
      <vt:lpstr>Summary of Use Cases</vt:lpstr>
      <vt:lpstr>Strategy</vt:lpstr>
      <vt:lpstr>Case Studies – Just because you can?</vt:lpstr>
      <vt:lpstr>PowerPoint Presentation</vt:lpstr>
      <vt:lpstr>Coding Exercise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G.Aiswarya Sivagami</dc:creator>
  <cp:lastModifiedBy>Marty Bradley</cp:lastModifiedBy>
  <cp:revision>358</cp:revision>
  <dcterms:created xsi:type="dcterms:W3CDTF">2024-02-22T15:21:56Z</dcterms:created>
  <dcterms:modified xsi:type="dcterms:W3CDTF">2024-10-03T13:04:19Z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2AD546A3-9AE3-411C-852F-279261B884A5</vt:lpwstr>
  </property>
  <property fmtid="{D5CDD505-2E9C-101B-9397-08002B2CF9AE}" pid="3" name="ArticulatePath">
    <vt:lpwstr>Presentation2</vt:lpwstr>
  </property>
  <property fmtid="{D5CDD505-2E9C-101B-9397-08002B2CF9AE}" pid="4" name="ContentTypeId">
    <vt:lpwstr>0x010100D7E1EAA4B547B84498D6726690D479F3</vt:lpwstr>
  </property>
  <property fmtid="{D5CDD505-2E9C-101B-9397-08002B2CF9AE}" pid="5" name="MediaServiceImageTags">
    <vt:lpwstr/>
  </property>
</Properties>
</file>